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75" r:id="rId3"/>
    <p:sldId id="266" r:id="rId4"/>
    <p:sldId id="277" r:id="rId5"/>
    <p:sldId id="264" r:id="rId6"/>
    <p:sldId id="278" r:id="rId7"/>
    <p:sldId id="279" r:id="rId8"/>
    <p:sldId id="273" r:id="rId9"/>
    <p:sldId id="272" r:id="rId10"/>
    <p:sldId id="280" r:id="rId11"/>
    <p:sldId id="281" r:id="rId12"/>
    <p:sldId id="283" r:id="rId13"/>
    <p:sldId id="284" r:id="rId14"/>
    <p:sldId id="285" r:id="rId15"/>
    <p:sldId id="286" r:id="rId16"/>
    <p:sldId id="289" r:id="rId17"/>
    <p:sldId id="287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383229"/>
    <a:srgbClr val="003374"/>
    <a:srgbClr val="53A3E6"/>
    <a:srgbClr val="ECF3F9"/>
    <a:srgbClr val="FFC900"/>
    <a:srgbClr val="173A8D"/>
    <a:srgbClr val="129481"/>
    <a:srgbClr val="0F2741"/>
    <a:srgbClr val="0017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173356" cy="163001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10/26/2021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blog.mann-ivanov-ferber.ru/wp-content/uploads/2017/09/image4-29.pn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blog.mann-ivanov-ferber.ru/wp-content/uploads/2017/09/image4-29.png" TargetMode="Externa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6276" y="4579328"/>
            <a:ext cx="4121939" cy="1245532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НЕ БОЙТЕСЬ </a:t>
            </a:r>
            <a:b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ЧИСТОГО ЛИСТА...</a:t>
            </a:r>
            <a:b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НЕ БОЙТЕСЬ ЗАПОЛНЯТЬ ЕГО СЛОВАМИ!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itchFamily="66" charset="0"/>
              </a:rPr>
              <a:t/>
            </a:r>
            <a:b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itchFamily="66" charset="0"/>
              </a:rPr>
            </a:br>
            <a:r>
              <a:rPr lang="ru-RU" sz="2000" b="1" dirty="0" smtClean="0">
                <a:ln w="0"/>
                <a:latin typeface="+mn-lt"/>
              </a:rPr>
              <a:t>ИВАНОВСКАЯ </a:t>
            </a:r>
            <a:br>
              <a:rPr lang="ru-RU" sz="2000" b="1" dirty="0" smtClean="0">
                <a:ln w="0"/>
                <a:latin typeface="+mn-lt"/>
              </a:rPr>
            </a:br>
            <a:r>
              <a:rPr lang="ru-RU" sz="2000" b="1" dirty="0" smtClean="0">
                <a:ln w="0"/>
                <a:latin typeface="+mn-lt"/>
              </a:rPr>
              <a:t>ЕЛЕНА ЛЕОНИДОВНА,</a:t>
            </a:r>
            <a:br>
              <a:rPr lang="ru-RU" sz="2000" b="1" dirty="0" smtClean="0">
                <a:ln w="0"/>
                <a:latin typeface="+mn-lt"/>
              </a:rPr>
            </a:br>
            <a:r>
              <a:rPr lang="ru-RU" sz="1100" b="1" dirty="0" smtClean="0">
                <a:ln w="0"/>
                <a:latin typeface="+mn-lt"/>
              </a:rPr>
              <a:t>ЗАМЕСТИТЕЛЬ ПРЕДСЕДАТЕЛЯ </a:t>
            </a:r>
            <a:br>
              <a:rPr lang="ru-RU" sz="1100" b="1" dirty="0" smtClean="0">
                <a:ln w="0"/>
                <a:latin typeface="+mn-lt"/>
              </a:rPr>
            </a:br>
            <a:r>
              <a:rPr lang="ru-RU" sz="1100" b="1" dirty="0" smtClean="0">
                <a:ln w="0"/>
                <a:latin typeface="+mn-lt"/>
              </a:rPr>
              <a:t>АЛТАЙСКОЙ КРАЕВОЙ ОРГАНИЗАЦИИ </a:t>
            </a:r>
            <a:br>
              <a:rPr lang="ru-RU" sz="1100" b="1" dirty="0" smtClean="0">
                <a:ln w="0"/>
                <a:latin typeface="+mn-lt"/>
              </a:rPr>
            </a:br>
            <a:r>
              <a:rPr lang="ru-RU" sz="1100" b="1" dirty="0" smtClean="0">
                <a:ln w="0"/>
                <a:latin typeface="+mn-lt"/>
              </a:rPr>
              <a:t>ОБЩЕРОССИЙСКОГО ПРОФСОЮЗА ОБРАЗОВАНИЯ </a:t>
            </a:r>
            <a:br>
              <a:rPr lang="ru-RU" sz="1100" b="1" dirty="0" smtClean="0">
                <a:ln w="0"/>
                <a:latin typeface="+mn-lt"/>
              </a:rPr>
            </a:br>
            <a:r>
              <a:rPr lang="ru-RU" sz="1100" b="1" dirty="0" smtClean="0">
                <a:ln w="0"/>
                <a:latin typeface="+mn-lt"/>
              </a:rPr>
              <a:t>ПО ИНФОРМАЦИОННОЙ И МОЛОДЕЖНОЙ РАБОТЕ</a:t>
            </a:r>
            <a:r>
              <a:rPr lang="ru-RU" sz="1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itchFamily="66" charset="0"/>
              </a:rPr>
              <a:t/>
            </a:r>
            <a:br>
              <a:rPr lang="ru-RU" sz="1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itchFamily="66" charset="0"/>
              </a:rPr>
            </a:br>
            <a:endParaRPr lang="en-US" sz="1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29729" y="633702"/>
            <a:ext cx="7315201" cy="5256348"/>
          </a:xfrm>
        </p:spPr>
        <p:txBody>
          <a:bodyPr>
            <a:normAutofit fontScale="25000" lnSpcReduction="20000"/>
          </a:bodyPr>
          <a:lstStyle/>
          <a:p>
            <a:pPr marL="0" indent="361950" algn="ctr">
              <a:lnSpc>
                <a:spcPct val="100000"/>
              </a:lnSpc>
              <a:buNone/>
            </a:pPr>
            <a:r>
              <a:rPr lang="ru-RU" sz="6400" b="1" dirty="0" smtClean="0"/>
              <a:t>Этих педагогов ждёт успех </a:t>
            </a:r>
          </a:p>
          <a:p>
            <a:pPr marL="0" indent="361950">
              <a:lnSpc>
                <a:spcPct val="100000"/>
              </a:lnSpc>
              <a:buNone/>
            </a:pPr>
            <a:r>
              <a:rPr lang="ru-RU" sz="6400" b="1" u="sng" dirty="0" smtClean="0">
                <a:solidFill>
                  <a:srgbClr val="FF0000"/>
                </a:solidFill>
              </a:rPr>
              <a:t>20 мая</a:t>
            </a:r>
            <a:r>
              <a:rPr lang="ru-RU" sz="6400" u="sng" dirty="0" smtClean="0">
                <a:solidFill>
                  <a:srgbClr val="FF0000"/>
                </a:solidFill>
              </a:rPr>
              <a:t> </a:t>
            </a:r>
            <a:r>
              <a:rPr lang="ru-RU" sz="6400" dirty="0" smtClean="0"/>
              <a:t>прошло мероприятие в рамках общественно-педагогической </a:t>
            </a:r>
            <a:r>
              <a:rPr lang="ru-RU" sz="6400" b="1" u="sng" dirty="0" smtClean="0">
                <a:solidFill>
                  <a:srgbClr val="FF0000"/>
                </a:solidFill>
              </a:rPr>
              <a:t>акции</a:t>
            </a:r>
            <a:r>
              <a:rPr lang="ru-RU" sz="6400" u="sng" dirty="0" smtClean="0">
                <a:solidFill>
                  <a:srgbClr val="FF0000"/>
                </a:solidFill>
              </a:rPr>
              <a:t> </a:t>
            </a:r>
            <a:r>
              <a:rPr lang="ru-RU" sz="6400" b="1" u="sng" dirty="0" smtClean="0">
                <a:solidFill>
                  <a:srgbClr val="FF0000"/>
                </a:solidFill>
              </a:rPr>
              <a:t>МПГУ</a:t>
            </a:r>
            <a:r>
              <a:rPr lang="ru-RU" sz="6400" dirty="0" smtClean="0"/>
              <a:t>.  В нем участвовали </a:t>
            </a:r>
            <a:r>
              <a:rPr lang="ru-RU" sz="6400" b="1" u="sng" dirty="0" smtClean="0">
                <a:solidFill>
                  <a:srgbClr val="FF0000"/>
                </a:solidFill>
              </a:rPr>
              <a:t>студенты</a:t>
            </a:r>
            <a:r>
              <a:rPr lang="ru-RU" sz="6400" u="sng" dirty="0" smtClean="0">
                <a:solidFill>
                  <a:srgbClr val="FF0000"/>
                </a:solidFill>
              </a:rPr>
              <a:t>,</a:t>
            </a:r>
            <a:r>
              <a:rPr lang="ru-RU" sz="6400" dirty="0" smtClean="0"/>
              <a:t> которые избрали для себя </a:t>
            </a:r>
            <a:r>
              <a:rPr lang="ru-RU" sz="6400" b="1" u="sng" dirty="0" smtClean="0">
                <a:solidFill>
                  <a:srgbClr val="FF0000"/>
                </a:solidFill>
              </a:rPr>
              <a:t>профессию педагога</a:t>
            </a:r>
            <a:r>
              <a:rPr lang="ru-RU" sz="6400" u="sng" dirty="0" smtClean="0">
                <a:solidFill>
                  <a:srgbClr val="FF0000"/>
                </a:solidFill>
              </a:rPr>
              <a:t>.</a:t>
            </a:r>
          </a:p>
          <a:p>
            <a:pPr marL="0" indent="361950">
              <a:lnSpc>
                <a:spcPct val="100000"/>
              </a:lnSpc>
              <a:buNone/>
            </a:pPr>
            <a:r>
              <a:rPr lang="ru-RU" sz="6400" dirty="0" smtClean="0"/>
              <a:t>Перед ними выступила председатель МГО Профсоюза Марина Иванова. В своем приветствии она отметила, что готовность студентов к получению новых знаний и навыков уже является одной из важных составляющих профессионального успеха.</a:t>
            </a:r>
          </a:p>
          <a:p>
            <a:pPr marL="0" indent="361950">
              <a:buNone/>
            </a:pPr>
            <a:r>
              <a:rPr lang="ru-RU" sz="6400" dirty="0" smtClean="0"/>
              <a:t>Затем с собравшимися пообщалась лидер Столичной ассоциации молодых педагогов Елена Санина. Она подчеркнула, что четырёх лет теоретической подготовки в вузе далеко не всегда хватает для лёгкого и «безболезненного» старта своей карьеры. </a:t>
            </a:r>
          </a:p>
          <a:p>
            <a:pPr marL="0" indent="361950">
              <a:buNone/>
            </a:pPr>
            <a:r>
              <a:rPr lang="ru-RU" sz="6400" dirty="0" smtClean="0"/>
              <a:t>Именно в таких ситуациях на помощь приходит Столичная ассоциация молодых педагогов, которая объединяет команды начинающих профессионалов, оказывая им информационную и организационную поддержку.</a:t>
            </a:r>
          </a:p>
          <a:p>
            <a:pPr marL="0" indent="361950">
              <a:buNone/>
            </a:pPr>
            <a:r>
              <a:rPr lang="ru-RU" sz="6400" dirty="0" smtClean="0"/>
              <a:t>О практическом наполнении «портфеля компетенций» говорил заведующий отделом дополнительного образования МГО Профсоюза Дмитрий </a:t>
            </a:r>
            <a:r>
              <a:rPr lang="ru-RU" sz="6400" dirty="0" err="1" smtClean="0"/>
              <a:t>Сковородкин</a:t>
            </a:r>
            <a:r>
              <a:rPr lang="ru-RU" sz="6400" dirty="0" smtClean="0"/>
              <a:t>. Его мастер-класс о современных образовательных технологиях помог студентам овладеть инструментами активизации учебной деятельности школьников. Много внимания было уделено «</a:t>
            </a:r>
            <a:r>
              <a:rPr lang="ru-RU" sz="6400" dirty="0" err="1" smtClean="0"/>
              <a:t>кейсовому</a:t>
            </a:r>
            <a:r>
              <a:rPr lang="ru-RU" sz="6400" dirty="0" smtClean="0"/>
              <a:t>» обучению, сочетающему теорию, практику и </a:t>
            </a:r>
            <a:r>
              <a:rPr lang="ru-RU" sz="6400" dirty="0" err="1" smtClean="0"/>
              <a:t>междисциплинарность</a:t>
            </a:r>
            <a:r>
              <a:rPr lang="ru-RU" sz="6400" dirty="0" smtClean="0"/>
              <a:t>.</a:t>
            </a:r>
          </a:p>
          <a:p>
            <a:pPr marL="0" indent="361950">
              <a:buNone/>
            </a:pPr>
            <a:r>
              <a:rPr lang="ru-RU" sz="6400" dirty="0" smtClean="0"/>
              <a:t>Участники эстафеты получили именные сертификаты, которые станут отличным дополнением к их </a:t>
            </a:r>
            <a:r>
              <a:rPr lang="ru-RU" sz="6400" dirty="0" err="1" smtClean="0"/>
              <a:t>портфолио</a:t>
            </a:r>
            <a:r>
              <a:rPr lang="ru-RU" sz="6400" dirty="0" smtClean="0"/>
              <a:t>.</a:t>
            </a:r>
          </a:p>
          <a:p>
            <a:pPr marL="0" indent="0">
              <a:buNone/>
            </a:pPr>
            <a:endParaRPr lang="ru-RU" sz="6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C:\Users\Анастасия\Desktop\1512854360_vkontakte.jpg"/>
          <p:cNvPicPr>
            <a:picLocks noChangeAspect="1" noChangeArrowheads="1"/>
          </p:cNvPicPr>
          <p:nvPr/>
        </p:nvPicPr>
        <p:blipFill>
          <a:blip r:embed="rId2" cstate="print"/>
          <a:srcRect t="21910" b="16433"/>
          <a:stretch>
            <a:fillRect/>
          </a:stretch>
        </p:blipFill>
        <p:spPr bwMode="auto">
          <a:xfrm>
            <a:off x="6853881" y="179865"/>
            <a:ext cx="2092410" cy="429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0542" y="996172"/>
            <a:ext cx="6851307" cy="471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«ПЛЫВЁМ ЗА ЗОЛОТОМ»</a:t>
            </a:r>
            <a:endParaRPr lang="ru-RU" sz="2000" dirty="0" smtClean="0"/>
          </a:p>
          <a:p>
            <a:pPr marL="0" indent="361950">
              <a:buNone/>
            </a:pPr>
            <a:r>
              <a:rPr lang="ru-RU" sz="2000" dirty="0" smtClean="0"/>
              <a:t>Так называется фестиваль по плаванию, который прошел в Белгородском педагогическом колледже по инициативе профкома и был приурочен к тематическому году «Спорт. Здоровье. Долголетие» Общероссийского Профсоюза образования.</a:t>
            </a:r>
          </a:p>
          <a:p>
            <a:pPr marL="0" indent="361950">
              <a:buNone/>
            </a:pPr>
            <a:r>
              <a:rPr lang="ru-RU" sz="2000" dirty="0" smtClean="0"/>
              <a:t>В фестивале приняли участие студенты и преподаватели колледжа. Все успешно проплыли свою дистанцию и сдали норматив на золотой знак ГТО.  </a:t>
            </a:r>
          </a:p>
          <a:p>
            <a:pPr marL="0" indent="361950">
              <a:buNone/>
            </a:pPr>
            <a:r>
              <a:rPr lang="ru-RU" sz="2000" dirty="0" smtClean="0"/>
              <a:t>Победители и призёры в командном и личном зачётах Фестиваля были награждены грамотами, медалями и ценными призами, предоставленными </a:t>
            </a:r>
            <a:r>
              <a:rPr lang="ru-RU" sz="2000" dirty="0" err="1" smtClean="0"/>
              <a:t>первичкой</a:t>
            </a:r>
            <a:r>
              <a:rPr lang="ru-RU" sz="2000" dirty="0" smtClean="0"/>
              <a:t> и её председателем Ольгой Гнедой.</a:t>
            </a:r>
          </a:p>
          <a:p>
            <a:endParaRPr lang="ru-RU" dirty="0"/>
          </a:p>
        </p:txBody>
      </p:sp>
      <p:pic>
        <p:nvPicPr>
          <p:cNvPr id="4" name="Picture 2" descr="C:\Users\Анастасия\Desktop\1512854360_vkontakte.jpg"/>
          <p:cNvPicPr>
            <a:picLocks noChangeAspect="1" noChangeArrowheads="1"/>
          </p:cNvPicPr>
          <p:nvPr/>
        </p:nvPicPr>
        <p:blipFill>
          <a:blip r:embed="rId2" cstate="print"/>
          <a:srcRect t="21910" b="16433"/>
          <a:stretch>
            <a:fillRect/>
          </a:stretch>
        </p:blipFill>
        <p:spPr bwMode="auto">
          <a:xfrm>
            <a:off x="6853881" y="179865"/>
            <a:ext cx="2092410" cy="429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286" y="299786"/>
            <a:ext cx="2693773" cy="97789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МЫ ЗДЕСЬ </a:t>
            </a:r>
            <a:br>
              <a:rPr lang="ru-RU" sz="3200" b="1" dirty="0" smtClean="0"/>
            </a:br>
            <a:r>
              <a:rPr lang="ru-RU" sz="3200" b="1" dirty="0" smtClean="0"/>
              <a:t>ОБЩАЕМСЯ!</a:t>
            </a:r>
            <a:endParaRPr lang="ru-RU" sz="3200" b="1" dirty="0"/>
          </a:p>
        </p:txBody>
      </p:sp>
      <p:pic>
        <p:nvPicPr>
          <p:cNvPr id="17410" name="Picture 2" descr="C:\Users\Анастасия\Desktop\моё выступление семинар май\s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683" y="1690465"/>
            <a:ext cx="8133168" cy="3911265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01513" y="345094"/>
            <a:ext cx="3912973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40436" y="229282"/>
            <a:ext cx="44987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Будьте проще, и народ к вам потянется</a:t>
            </a:r>
            <a:endParaRPr lang="ru-RU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1019" y="1383350"/>
            <a:ext cx="5961620" cy="4711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В санатории можно не только отдыхать</a:t>
            </a:r>
            <a:endParaRPr lang="ru-RU" sz="2000" dirty="0" smtClean="0"/>
          </a:p>
          <a:p>
            <a:pPr marL="0" indent="361950">
              <a:buNone/>
            </a:pPr>
            <a:r>
              <a:rPr lang="ru-RU" sz="2000" dirty="0" smtClean="0"/>
              <a:t>22-23 мая в санатории «Лазурный» прошел семинар для актива </a:t>
            </a:r>
            <a:r>
              <a:rPr lang="ru-RU" sz="2000" dirty="0" err="1" smtClean="0"/>
              <a:t>Змеиногорской</a:t>
            </a:r>
            <a:r>
              <a:rPr lang="ru-RU" sz="2000" dirty="0" smtClean="0"/>
              <a:t> районной организации Профсоюза. В нем приняли участие председатели первичных организаций и члены профкомов – всего 19 человек.</a:t>
            </a:r>
          </a:p>
          <a:p>
            <a:pPr marL="0" indent="361950">
              <a:buNone/>
            </a:pPr>
            <a:r>
              <a:rPr lang="ru-RU" sz="2000" dirty="0" smtClean="0"/>
              <a:t>Изучали новый Устав, познакомились с программами оздоровления, разобрали вопросы трудового законодательства. Не забыли про отдых! Посетили бассейн, хамам, сауну и </a:t>
            </a:r>
            <a:r>
              <a:rPr lang="ru-RU" sz="2000" dirty="0" err="1" smtClean="0"/>
              <a:t>фитобар</a:t>
            </a:r>
            <a:r>
              <a:rPr lang="ru-RU" sz="2000" dirty="0" smtClean="0"/>
              <a:t>. Время провели с пользой.</a:t>
            </a:r>
          </a:p>
          <a:p>
            <a:endParaRPr lang="ru-RU" dirty="0"/>
          </a:p>
        </p:txBody>
      </p:sp>
      <p:pic>
        <p:nvPicPr>
          <p:cNvPr id="4" name="Рисунок 3" descr="ложно, но возможно: пишите так, чтобы чувствовалась ваша улыбка.">
            <a:hlinkClick r:id="rId2"/>
          </p:cNvPr>
          <p:cNvPicPr/>
          <p:nvPr/>
        </p:nvPicPr>
        <p:blipFill>
          <a:blip r:embed="rId3" cstate="print"/>
          <a:srcRect l="1890" t="1680" r="13228" b="1680"/>
          <a:stretch>
            <a:fillRect/>
          </a:stretch>
        </p:blipFill>
        <p:spPr bwMode="auto">
          <a:xfrm>
            <a:off x="52597" y="230661"/>
            <a:ext cx="2257736" cy="191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003" y="291547"/>
            <a:ext cx="7065490" cy="977899"/>
          </a:xfrm>
        </p:spPr>
        <p:txBody>
          <a:bodyPr/>
          <a:lstStyle/>
          <a:p>
            <a:pPr algn="ctr"/>
            <a:r>
              <a:rPr lang="ru-RU" b="1" dirty="0" smtClean="0"/>
              <a:t>Пишем правильный текст</a:t>
            </a:r>
            <a:endParaRPr lang="ru-RU" b="1" dirty="0"/>
          </a:p>
        </p:txBody>
      </p:sp>
      <p:pic>
        <p:nvPicPr>
          <p:cNvPr id="19458" name="Picture 2" descr="C:\Users\Анастасия\Desktop\моё выступление семинар май\лист на 2 части.jpg"/>
          <p:cNvPicPr>
            <a:picLocks noChangeAspect="1" noChangeArrowheads="1"/>
          </p:cNvPicPr>
          <p:nvPr/>
        </p:nvPicPr>
        <p:blipFill>
          <a:blip r:embed="rId2" cstate="print"/>
          <a:srcRect l="13498" t="13498" r="13498" b="13498"/>
          <a:stretch>
            <a:fillRect/>
          </a:stretch>
        </p:blipFill>
        <p:spPr bwMode="auto">
          <a:xfrm>
            <a:off x="402933" y="1764235"/>
            <a:ext cx="2634770" cy="3186706"/>
          </a:xfrm>
          <a:prstGeom prst="rect">
            <a:avLst/>
          </a:prstGeom>
          <a:noFill/>
        </p:spPr>
      </p:pic>
      <p:pic>
        <p:nvPicPr>
          <p:cNvPr id="19459" name="Picture 3" descr="C:\Users\Анастасия\Desktop\моё выступление семинар май\лист на 4 части.png"/>
          <p:cNvPicPr>
            <a:picLocks noChangeAspect="1" noChangeArrowheads="1"/>
          </p:cNvPicPr>
          <p:nvPr/>
        </p:nvPicPr>
        <p:blipFill>
          <a:blip r:embed="rId3" cstate="print"/>
          <a:srcRect l="12460" t="17215" r="11422" b="2739"/>
          <a:stretch>
            <a:fillRect/>
          </a:stretch>
        </p:blipFill>
        <p:spPr bwMode="auto">
          <a:xfrm>
            <a:off x="3190499" y="1780220"/>
            <a:ext cx="2242568" cy="3129531"/>
          </a:xfrm>
          <a:prstGeom prst="rect">
            <a:avLst/>
          </a:prstGeom>
          <a:noFill/>
        </p:spPr>
      </p:pic>
      <p:pic>
        <p:nvPicPr>
          <p:cNvPr id="19460" name="Picture 4" descr="C:\Users\Анастасия\Desktop\моё выступление семинар май\лист на 9 часте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157" y="1762896"/>
            <a:ext cx="3130379" cy="3130379"/>
          </a:xfrm>
          <a:prstGeom prst="rect">
            <a:avLst/>
          </a:prstGeom>
          <a:noFill/>
        </p:spPr>
      </p:pic>
      <p:pic>
        <p:nvPicPr>
          <p:cNvPr id="7" name="Рисунок 6" descr="ложно, но возможно: пишите так, чтобы чувствовалась ваша улыбка.">
            <a:hlinkClick r:id="rId5"/>
          </p:cNvPr>
          <p:cNvPicPr/>
          <p:nvPr/>
        </p:nvPicPr>
        <p:blipFill>
          <a:blip r:embed="rId6" cstate="print"/>
          <a:srcRect l="10709" t="1680" r="13228" b="1680"/>
          <a:stretch>
            <a:fillRect/>
          </a:stretch>
        </p:blipFill>
        <p:spPr bwMode="auto">
          <a:xfrm>
            <a:off x="5711555" y="1853513"/>
            <a:ext cx="919905" cy="85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Анастасия\Desktop\моё выступление семинар май\propaganda1.png"/>
          <p:cNvPicPr>
            <a:picLocks noChangeAspect="1" noChangeArrowheads="1"/>
          </p:cNvPicPr>
          <p:nvPr/>
        </p:nvPicPr>
        <p:blipFill>
          <a:blip r:embed="rId2" cstate="print"/>
          <a:srcRect l="2182" t="7191" r="6110" b="4794"/>
          <a:stretch>
            <a:fillRect/>
          </a:stretch>
        </p:blipFill>
        <p:spPr bwMode="auto">
          <a:xfrm>
            <a:off x="486861" y="1227438"/>
            <a:ext cx="5013275" cy="26278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0779" y="149992"/>
            <a:ext cx="7147868" cy="977899"/>
          </a:xfrm>
        </p:spPr>
        <p:txBody>
          <a:bodyPr/>
          <a:lstStyle/>
          <a:p>
            <a:pPr algn="ctr"/>
            <a:r>
              <a:rPr lang="ru-RU" b="1" dirty="0" smtClean="0"/>
              <a:t>Правильный текст для сайта</a:t>
            </a:r>
            <a:endParaRPr lang="ru-RU" b="1" dirty="0"/>
          </a:p>
        </p:txBody>
      </p:sp>
      <p:pic>
        <p:nvPicPr>
          <p:cNvPr id="20484" name="Picture 4" descr="C:\Users\Анастасия\Desktop\моё выступление семинар май\заголовок-цеп-400x22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2169" y="4043867"/>
            <a:ext cx="4104827" cy="2134510"/>
          </a:xfrm>
          <a:prstGeom prst="rect">
            <a:avLst/>
          </a:prstGeom>
          <a:noFill/>
        </p:spPr>
      </p:pic>
      <p:pic>
        <p:nvPicPr>
          <p:cNvPr id="20486" name="Picture 6" descr="C:\Users\Анастасия\Desktop\моё выступление семинар май\prostoy-tekst.jpg"/>
          <p:cNvPicPr>
            <a:picLocks noChangeAspect="1" noChangeArrowheads="1"/>
          </p:cNvPicPr>
          <p:nvPr/>
        </p:nvPicPr>
        <p:blipFill>
          <a:blip r:embed="rId4" cstate="print"/>
          <a:srcRect l="2520" t="7559" r="2520" b="4535"/>
          <a:stretch>
            <a:fillRect/>
          </a:stretch>
        </p:blipFill>
        <p:spPr bwMode="auto">
          <a:xfrm>
            <a:off x="527650" y="4190227"/>
            <a:ext cx="3865929" cy="1988150"/>
          </a:xfrm>
          <a:prstGeom prst="rect">
            <a:avLst/>
          </a:prstGeom>
          <a:noFill/>
        </p:spPr>
      </p:pic>
      <p:pic>
        <p:nvPicPr>
          <p:cNvPr id="20488" name="Picture 8" descr="C:\Users\Анастасия\Desktop\моё выступление семинар май\scale_1200.png"/>
          <p:cNvPicPr>
            <a:picLocks noChangeAspect="1" noChangeArrowheads="1"/>
          </p:cNvPicPr>
          <p:nvPr/>
        </p:nvPicPr>
        <p:blipFill>
          <a:blip r:embed="rId5" cstate="print"/>
          <a:srcRect l="16606" t="3811" r="17952"/>
          <a:stretch>
            <a:fillRect/>
          </a:stretch>
        </p:blipFill>
        <p:spPr bwMode="auto">
          <a:xfrm>
            <a:off x="5923005" y="1245107"/>
            <a:ext cx="2643646" cy="274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6270" y="1107093"/>
            <a:ext cx="3580884" cy="97789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Максим </a:t>
            </a:r>
            <a:r>
              <a:rPr lang="ru-RU" sz="3200" b="1" dirty="0" err="1" smtClean="0"/>
              <a:t>Ильяхов</a:t>
            </a:r>
            <a:r>
              <a:rPr lang="ru-RU" sz="3200" b="1" dirty="0" smtClean="0"/>
              <a:t>, </a:t>
            </a:r>
            <a:br>
              <a:rPr lang="ru-RU" sz="3200" b="1" dirty="0" smtClean="0"/>
            </a:br>
            <a:r>
              <a:rPr lang="ru-RU" sz="3200" b="1" dirty="0" smtClean="0"/>
              <a:t>Людмила Сарычева</a:t>
            </a:r>
            <a:endParaRPr lang="ru-RU" sz="3200" b="1" dirty="0"/>
          </a:p>
        </p:txBody>
      </p:sp>
      <p:pic>
        <p:nvPicPr>
          <p:cNvPr id="16386" name="Picture 2" descr="C:\Users\Анастасия\Desktop\семинар     Не бойтесь чистого листа\моё выступление семинар май\dade2a9e-5e25-437d-b937-6adbadb98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340" y="1095633"/>
            <a:ext cx="3903704" cy="520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астасия\Desktop\моё выступление семинар май\Я СВОБОДНА.jpg"/>
          <p:cNvPicPr>
            <a:picLocks noChangeAspect="1" noChangeArrowheads="1"/>
          </p:cNvPicPr>
          <p:nvPr/>
        </p:nvPicPr>
        <p:blipFill>
          <a:blip r:embed="rId2" cstate="print"/>
          <a:srcRect t="1987" b="1987"/>
          <a:stretch>
            <a:fillRect/>
          </a:stretch>
        </p:blipFill>
        <p:spPr bwMode="auto">
          <a:xfrm>
            <a:off x="136824" y="178492"/>
            <a:ext cx="8823628" cy="6354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183" y="415115"/>
            <a:ext cx="6373511" cy="9778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ПРО ЧТО БУДЕТ ВАШ НОВЫЙ ТЕКСТ?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настасия\Desktop\моё выступление семинар май\a0d5d110-c04c-4d54-b31f-c99d03508175.jpg"/>
          <p:cNvPicPr>
            <a:picLocks noChangeAspect="1" noChangeArrowheads="1"/>
          </p:cNvPicPr>
          <p:nvPr/>
        </p:nvPicPr>
        <p:blipFill>
          <a:blip r:embed="rId2" cstate="print"/>
          <a:srcRect l="11100" r="3885" b="52750"/>
          <a:stretch>
            <a:fillRect/>
          </a:stretch>
        </p:blipFill>
        <p:spPr bwMode="auto">
          <a:xfrm>
            <a:off x="689156" y="1379979"/>
            <a:ext cx="8082431" cy="458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620" y="599044"/>
            <a:ext cx="7109336" cy="977899"/>
          </a:xfrm>
        </p:spPr>
        <p:txBody>
          <a:bodyPr/>
          <a:lstStyle/>
          <a:p>
            <a:r>
              <a:rPr lang="ru-RU" b="1" dirty="0" smtClean="0"/>
              <a:t>1998               2001                  2016 </a:t>
            </a:r>
            <a:endParaRPr lang="ru-RU" b="1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96465" y="1671638"/>
          <a:ext cx="2640013" cy="3871912"/>
        </p:xfrm>
        <a:graphic>
          <a:graphicData uri="http://schemas.openxmlformats.org/presentationml/2006/ole">
            <p:oleObj spid="_x0000_s1029" name="Acrobat Document" r:id="rId3" imgW="6575040" imgH="10194840" progId="AcroExch.Document.DC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136503" y="1660609"/>
          <a:ext cx="2624137" cy="3890963"/>
        </p:xfrm>
        <a:graphic>
          <a:graphicData uri="http://schemas.openxmlformats.org/presentationml/2006/ole">
            <p:oleObj spid="_x0000_s1030" name="Acrobat Document" r:id="rId4" imgW="6996240" imgH="9920880" progId="AcroExch.Document.DC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460375" y="1692275"/>
          <a:ext cx="2657475" cy="3849688"/>
        </p:xfrm>
        <a:graphic>
          <a:graphicData uri="http://schemas.openxmlformats.org/presentationml/2006/ole">
            <p:oleObj spid="_x0000_s1031" name="Acrobat Document" r:id="rId5" imgW="7305480" imgH="10194840" progId="AcroExch.Document.DC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Год профсоюзного PR-движ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03" y="1760641"/>
            <a:ext cx="2111314" cy="2219402"/>
          </a:xfrm>
          <a:prstGeom prst="rect">
            <a:avLst/>
          </a:prstGeom>
          <a:noFill/>
        </p:spPr>
      </p:pic>
      <p:sp>
        <p:nvSpPr>
          <p:cNvPr id="15369" name="AutoShape 9" descr="Ставропольская краевая организация профсоюза работников народного  образования и науки РФ - Год PR профсоюзного движ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1" name="AutoShape 11" descr="Ставропольская краевая организация профсоюза работников народного  образования и науки РФ - Год PR профсоюзного движ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3" name="AutoShape 13" descr="Ставропольская краевая организация профсоюза работников народного  образования и науки РФ - Год PR профсоюзного движ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Ставропольская краевая организация профсоюза работников народного  образования и науки РФ - Год PR профсоюзного движения"/>
          <p:cNvPicPr>
            <a:picLocks noChangeAspect="1" noChangeArrowheads="1"/>
          </p:cNvPicPr>
          <p:nvPr/>
        </p:nvPicPr>
        <p:blipFill>
          <a:blip r:embed="rId3" cstate="print"/>
          <a:srcRect t="6038" r="6479" b="3623"/>
          <a:stretch>
            <a:fillRect/>
          </a:stretch>
        </p:blipFill>
        <p:spPr bwMode="auto">
          <a:xfrm>
            <a:off x="116139" y="338173"/>
            <a:ext cx="1496630" cy="1292920"/>
          </a:xfrm>
          <a:prstGeom prst="rect">
            <a:avLst/>
          </a:prstGeom>
          <a:noFill/>
        </p:spPr>
      </p:pic>
      <p:pic>
        <p:nvPicPr>
          <p:cNvPr id="17410" name="Picture 2" descr="C:\Users\Анастасия\Desktop\Logo_ARKTUR_ARTEK-1-e15978308015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2275" y="4250726"/>
            <a:ext cx="2286858" cy="1688757"/>
          </a:xfrm>
          <a:prstGeom prst="rect">
            <a:avLst/>
          </a:prstGeom>
          <a:noFill/>
        </p:spPr>
      </p:pic>
      <p:pic>
        <p:nvPicPr>
          <p:cNvPr id="17411" name="Picture 3" descr="C:\Users\Анастасия\Desktop\Training_Logo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50517" y="1797837"/>
            <a:ext cx="2156725" cy="2156725"/>
          </a:xfrm>
          <a:prstGeom prst="rect">
            <a:avLst/>
          </a:prstGeom>
          <a:noFill/>
        </p:spPr>
      </p:pic>
      <p:pic>
        <p:nvPicPr>
          <p:cNvPr id="17412" name="Picture 4" descr="C:\Users\Анастасия\Desktop\Logo_Vospitatel_Goda_big-e157014037824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94677" y="1955212"/>
            <a:ext cx="1953259" cy="1875129"/>
          </a:xfrm>
          <a:prstGeom prst="rect">
            <a:avLst/>
          </a:prstGeom>
          <a:noFill/>
        </p:spPr>
      </p:pic>
      <p:pic>
        <p:nvPicPr>
          <p:cNvPr id="17413" name="Picture 5" descr="C:\Users\Анастасия\Desktop\arktu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983" y="4236628"/>
            <a:ext cx="1955612" cy="1625007"/>
          </a:xfrm>
          <a:prstGeom prst="rect">
            <a:avLst/>
          </a:prstGeom>
          <a:noFill/>
        </p:spPr>
      </p:pic>
      <p:pic>
        <p:nvPicPr>
          <p:cNvPr id="17414" name="Picture 6" descr="C:\Users\Анастасия\Desktop\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41825" y="4257781"/>
            <a:ext cx="1979506" cy="1574607"/>
          </a:xfrm>
          <a:prstGeom prst="rect">
            <a:avLst/>
          </a:prstGeom>
          <a:noFill/>
        </p:spPr>
      </p:pic>
      <p:pic>
        <p:nvPicPr>
          <p:cNvPr id="17415" name="Picture 7" descr="C:\Users\Анастасия\Desktop\SQR_ZOJ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43353" y="1847129"/>
            <a:ext cx="1771134" cy="2004457"/>
          </a:xfrm>
          <a:prstGeom prst="rect">
            <a:avLst/>
          </a:prstGeom>
          <a:noFill/>
        </p:spPr>
      </p:pic>
      <p:pic>
        <p:nvPicPr>
          <p:cNvPr id="17417" name="Picture 9" descr="C:\Users\Анастасия\Desktop\VIVAT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36246" y="4217372"/>
            <a:ext cx="1702953" cy="1702953"/>
          </a:xfrm>
          <a:prstGeom prst="rect">
            <a:avLst/>
          </a:prstGeom>
          <a:noFill/>
        </p:spPr>
      </p:pic>
      <p:pic>
        <p:nvPicPr>
          <p:cNvPr id="17418" name="Picture 10" descr="C:\Users\Анастасия\Desktop\Button_VP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0852" y="587515"/>
            <a:ext cx="2465157" cy="946621"/>
          </a:xfrm>
          <a:prstGeom prst="rect">
            <a:avLst/>
          </a:prstGeom>
          <a:noFill/>
        </p:spPr>
      </p:pic>
      <p:pic>
        <p:nvPicPr>
          <p:cNvPr id="17419" name="Picture 11" descr="C:\Users\Анастасия\Desktop\Button_turslet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34507" y="573161"/>
            <a:ext cx="2411785" cy="926125"/>
          </a:xfrm>
          <a:prstGeom prst="rect">
            <a:avLst/>
          </a:prstGeom>
          <a:noFill/>
        </p:spPr>
      </p:pic>
      <p:pic>
        <p:nvPicPr>
          <p:cNvPr id="17420" name="Picture 12" descr="C:\Users\Анастасия\Desktop\Button_Navigator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06394" y="581967"/>
            <a:ext cx="2367401" cy="909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настасия\Desktop\unnamed.jpg"/>
          <p:cNvPicPr>
            <a:picLocks noChangeAspect="1" noChangeArrowheads="1"/>
          </p:cNvPicPr>
          <p:nvPr/>
        </p:nvPicPr>
        <p:blipFill>
          <a:blip r:embed="rId2" cstate="print"/>
          <a:srcRect t="12979" b="19469"/>
          <a:stretch>
            <a:fillRect/>
          </a:stretch>
        </p:blipFill>
        <p:spPr bwMode="auto">
          <a:xfrm>
            <a:off x="1828807" y="269436"/>
            <a:ext cx="6334474" cy="1402345"/>
          </a:xfrm>
          <a:prstGeom prst="rect">
            <a:avLst/>
          </a:prstGeom>
          <a:noFill/>
        </p:spPr>
      </p:pic>
      <p:pic>
        <p:nvPicPr>
          <p:cNvPr id="18436" name="Picture 4" descr="C:\Users\Анастасия\Desktop\63b2ca4be7f924cbde2b8f01d69044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0358" y="1868128"/>
            <a:ext cx="6840477" cy="454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859" y="271883"/>
            <a:ext cx="7079839" cy="977899"/>
          </a:xfrm>
        </p:spPr>
        <p:txBody>
          <a:bodyPr/>
          <a:lstStyle/>
          <a:p>
            <a:pPr algn="ctr"/>
            <a:r>
              <a:rPr lang="ru-RU" b="1" dirty="0" smtClean="0"/>
              <a:t>СТРАХ ЧИСТОГО ЛИСТА</a:t>
            </a:r>
            <a:endParaRPr lang="ru-RU" b="1" dirty="0"/>
          </a:p>
        </p:txBody>
      </p:sp>
      <p:pic>
        <p:nvPicPr>
          <p:cNvPr id="5" name="Picture 4" descr="C:\Users\Анастасия\Desktop\моё выступление семинар май\страх чистого листа.jpg"/>
          <p:cNvPicPr>
            <a:picLocks noChangeAspect="1" noChangeArrowheads="1"/>
          </p:cNvPicPr>
          <p:nvPr/>
        </p:nvPicPr>
        <p:blipFill>
          <a:blip r:embed="rId2" cstate="print"/>
          <a:srcRect l="531" r="2835"/>
          <a:stretch>
            <a:fillRect/>
          </a:stretch>
        </p:blipFill>
        <p:spPr bwMode="auto">
          <a:xfrm>
            <a:off x="1022385" y="1508838"/>
            <a:ext cx="7295705" cy="4855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Анастасия\Desktop\семинар     Не бойтесь чистого листа\моё выступление семинар май\idea-152213_1280-min-780x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970" y="1832835"/>
            <a:ext cx="7691736" cy="4329067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96177" y="505152"/>
            <a:ext cx="5660198" cy="719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КАК НАПИСАТЬ СИЛЬНЫЙ ТЕКСТ ДЛЯ СОЦСЕТИ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Анастасия\Desktop\моё выступление семинар май\scale_1200 (2).png"/>
          <p:cNvPicPr>
            <a:picLocks noChangeAspect="1" noChangeArrowheads="1"/>
          </p:cNvPicPr>
          <p:nvPr/>
        </p:nvPicPr>
        <p:blipFill>
          <a:blip r:embed="rId2" cstate="print"/>
          <a:srcRect l="19299" r="18401"/>
          <a:stretch>
            <a:fillRect/>
          </a:stretch>
        </p:blipFill>
        <p:spPr bwMode="auto">
          <a:xfrm>
            <a:off x="299406" y="1450554"/>
            <a:ext cx="3441399" cy="3902677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412883" y="340392"/>
            <a:ext cx="4822854" cy="719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ПИШЕМ  ЗАМЕТКУ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835625" y="1433360"/>
            <a:ext cx="5035776" cy="4530469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Структура текста</a:t>
            </a:r>
            <a:r>
              <a:rPr lang="ru-RU" sz="2400" dirty="0" smtClean="0"/>
              <a:t> по правилу «</a:t>
            </a:r>
            <a:r>
              <a:rPr lang="ru-RU" sz="2400" i="1" dirty="0" smtClean="0"/>
              <a:t>перевернутой пирамиды</a:t>
            </a:r>
            <a:r>
              <a:rPr lang="ru-RU" sz="2400" dirty="0" smtClean="0"/>
              <a:t>»:</a:t>
            </a:r>
          </a:p>
          <a:p>
            <a:pPr lvl="0"/>
            <a:r>
              <a:rPr lang="ru-RU" sz="2400" b="1" dirty="0" smtClean="0"/>
              <a:t>Основная мысль</a:t>
            </a:r>
            <a:r>
              <a:rPr lang="ru-RU" sz="2400" dirty="0" smtClean="0"/>
              <a:t>, самая важная информация, которая необходима для контакта с аудиторией.</a:t>
            </a:r>
          </a:p>
          <a:p>
            <a:pPr lvl="0"/>
            <a:r>
              <a:rPr lang="ru-RU" sz="2400" b="1" dirty="0" smtClean="0"/>
              <a:t>Вспомогательная</a:t>
            </a:r>
            <a:r>
              <a:rPr lang="ru-RU" sz="2400" dirty="0" smtClean="0"/>
              <a:t> информация. Полезная, но не главная.</a:t>
            </a:r>
          </a:p>
          <a:p>
            <a:pPr lvl="0"/>
            <a:r>
              <a:rPr lang="ru-RU" sz="2400" b="1" dirty="0" smtClean="0"/>
              <a:t>Выводы</a:t>
            </a:r>
            <a:r>
              <a:rPr lang="ru-RU" sz="2400" dirty="0" smtClean="0"/>
              <a:t>, заключение, благодарности, все, что угодно. </a:t>
            </a:r>
          </a:p>
          <a:p>
            <a:pPr lvl="0"/>
            <a:endParaRPr lang="ru-RU" sz="2400" dirty="0" smtClean="0"/>
          </a:p>
          <a:p>
            <a:pPr marL="0" lv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Если Ваши читатели дошли до этой части, значит, статья была действительно стоящей.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9978" y="275363"/>
            <a:ext cx="4822854" cy="9778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Бесценный питомец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074" y="1302818"/>
            <a:ext cx="8261968" cy="50008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dirty="0" smtClean="0"/>
              <a:t>Для каждого человека его питомец является самым бесценным существом. Немудрено, ведь с ним столько всего связано. Во многих случаях питомцы могут оказывать посильную помощь своим хозяевам. Так, например, собаки помогают людям охотиться и сторожить жилище. Однако оказывается, эта помощь может выходить далеко за рамки бытовых обязанностей. </a:t>
            </a:r>
          </a:p>
          <a:p>
            <a:pPr marL="0" indent="0">
              <a:buNone/>
            </a:pPr>
            <a:r>
              <a:rPr lang="ru-RU" b="1" dirty="0" smtClean="0"/>
              <a:t>     На днях произошел беспрецедентный случай. Курица снесла золотое яйцо 585 пробы, массой 480 грамм. Как такое могло произойти? С чем это может быть связано? Сложно сказать. Быть может, это связано с метеоритом, который упал два дня назад и перепугал всю округу.</a:t>
            </a:r>
          </a:p>
          <a:p>
            <a:pPr marL="35560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586" y="415117"/>
            <a:ext cx="6128199" cy="9778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Курица снесла золотое яйцо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2790" y="1465729"/>
            <a:ext cx="7730423" cy="43605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dirty="0" smtClean="0"/>
              <a:t>Сегодня ночью курица, живущая у двух пенсионеров, снесла золотое яйцо 585 пробы, массой 480 грамм. По словам самих пенсионеров, ничем особенным они своего питомца не кормили. Дали, как обычно, немного комбикорма и закрыли в курятнике.</a:t>
            </a:r>
          </a:p>
          <a:p>
            <a:pPr marL="0" indent="0">
              <a:buNone/>
            </a:pPr>
            <a:r>
              <a:rPr lang="ru-RU" b="1" dirty="0" smtClean="0"/>
              <a:t>     Не исключено, что это происшествие как-то связано с метеоритом, который упал в километре от фермы два дня назад.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1474</TotalTime>
  <Words>528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Acrobat Document</vt:lpstr>
      <vt:lpstr>НЕ БОЙТЕСЬ  ЧИСТОГО ЛИСТА...  НЕ БОЙТЕСЬ ЗАПОЛНЯТЬ ЕГО СЛОВАМИ!  ИВАНОВСКАЯ  ЕЛЕНА ЛЕОНИДОВНА, ЗАМЕСТИТЕЛЬ ПРЕДСЕДАТЕЛЯ  АЛТАЙСКОЙ КРАЕВОЙ ОРГАНИЗАЦИИ  ОБЩЕРОССИЙСКОГО ПРОФСОЮЗА ОБРАЗОВАНИЯ  ПО ИНФОРМАЦИОННОЙ И МОЛОДЕЖНОЙ РАБОТЕ </vt:lpstr>
      <vt:lpstr>1998               2001                  2016 </vt:lpstr>
      <vt:lpstr>Слайд 3</vt:lpstr>
      <vt:lpstr>Слайд 4</vt:lpstr>
      <vt:lpstr>СТРАХ ЧИСТОГО ЛИСТА</vt:lpstr>
      <vt:lpstr> КАК НАПИСАТЬ СИЛЬНЫЙ ТЕКСТ ДЛЯ СОЦСЕТИ </vt:lpstr>
      <vt:lpstr> ПИШЕМ  ЗАМЕТКУ </vt:lpstr>
      <vt:lpstr>Бесценный питомец </vt:lpstr>
      <vt:lpstr>Курица снесла золотое яйцо  </vt:lpstr>
      <vt:lpstr>Слайд 10</vt:lpstr>
      <vt:lpstr>Слайд 11</vt:lpstr>
      <vt:lpstr>МЫ ЗДЕСЬ  ОБЩАЕМСЯ!</vt:lpstr>
      <vt:lpstr>Слайд 13</vt:lpstr>
      <vt:lpstr>Пишем правильный текст</vt:lpstr>
      <vt:lpstr>Правильный текст для сайта</vt:lpstr>
      <vt:lpstr>Максим Ильяхов,  Людмила Сарычева</vt:lpstr>
      <vt:lpstr>Слайд 17</vt:lpstr>
      <vt:lpstr>ПРО ЧТО БУДЕТ ВАШ НОВЫЙ ТЕКСТ? 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Анастасия</cp:lastModifiedBy>
  <cp:revision>143</cp:revision>
  <dcterms:created xsi:type="dcterms:W3CDTF">2016-11-18T14:12:19Z</dcterms:created>
  <dcterms:modified xsi:type="dcterms:W3CDTF">2021-10-26T02:23:54Z</dcterms:modified>
</cp:coreProperties>
</file>